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9144000"/>
  <p:notesSz cx="7010400" cy="9296400"/>
  <p:embeddedFontLst>
    <p:embeddedFont>
      <p:font typeface="Rosarivo"/>
      <p:regular r:id="rId30"/>
      <p:italic r:id="rId31"/>
    </p:embeddedFont>
    <p:embeddedFont>
      <p:font typeface="Balthazar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692A624-DF92-4E02-9A58-B81E79A99A1C}">
  <a:tblStyle styleId="{6692A624-DF92-4E02-9A58-B81E79A99A1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Rosarivo-italic.fntdata"/><Relationship Id="rId30" Type="http://schemas.openxmlformats.org/officeDocument/2006/relationships/font" Target="fonts/Rosarivo-regular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font" Target="fonts/Balthazar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Google Shape;186;p10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equation assumes that no additional payments or late fees were charged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Generally minimum payments on credit cards are 2% of the account balance each month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5" name="Google Shape;195;p1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2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12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2" name="Google Shape;212;p13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4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14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15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6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Google Shape;238;p16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person wants to invest money into a tax deferred account so the interest continues to work for them.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17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5537580e15_0_6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g5537580e15_0_6:notes"/>
          <p:cNvSpPr/>
          <p:nvPr>
            <p:ph idx="2" type="sldImg"/>
          </p:nvPr>
        </p:nvSpPr>
        <p:spPr>
          <a:xfrm>
            <a:off x="11811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2" name="Google Shape;252;g5537580e15_0_6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8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Google Shape;259;p18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2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9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6" name="Google Shape;266;p19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At 6% interest the money will double every 12 years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At 4% interest the money will double every 18 years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0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0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1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2" name="Google Shape;282;p2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2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2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9" name="Google Shape;289;p22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4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Google Shape;145;p5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 = original principal amount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 = annual interest rate (in decimal form)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 = number of compounding periods per year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 = number of years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 = total of principal and interest to date (after n compounding periods)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6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8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25" spcFirstLastPara="1" rIns="93325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9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25" spcFirstLastPara="1" rIns="93325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2"/>
          <p:cNvGrpSpPr/>
          <p:nvPr/>
        </p:nvGrpSpPr>
        <p:grpSpPr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1" name="Google Shape;21;p2"/>
            <p:cNvSpPr/>
            <p:nvPr/>
          </p:nvSpPr>
          <p:spPr>
            <a:xfrm>
              <a:off x="144" y="1680"/>
              <a:ext cx="1808" cy="144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760" y="1680"/>
              <a:ext cx="1808" cy="144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cxnSp>
        <p:nvCxnSpPr>
          <p:cNvPr id="24" name="Google Shape;24;p2"/>
          <p:cNvCxnSpPr/>
          <p:nvPr/>
        </p:nvCxnSpPr>
        <p:spPr>
          <a:xfrm>
            <a:off x="0" y="61722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Google Shape;25;p2"/>
          <p:cNvSpPr/>
          <p:nvPr/>
        </p:nvSpPr>
        <p:spPr>
          <a:xfrm>
            <a:off x="57150" y="3200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50" spcFirstLastPara="1" rIns="45705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" name="Google Shape;26;p2"/>
          <p:cNvSpPr txBox="1"/>
          <p:nvPr>
            <p:ph type="ctr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" type="subTitle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SzPts val="2700"/>
              <a:buFont typeface="Noto Sans Symbols"/>
              <a:buNone/>
              <a:defRPr b="1" sz="3600"/>
            </a:lvl1pPr>
            <a:lvl2pPr lvl="1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640"/>
              </a:spcBef>
              <a:spcAft>
                <a:spcPts val="0"/>
              </a:spcAft>
              <a:buSzPts val="2400"/>
              <a:buChar char="•"/>
              <a:defRPr sz="3200"/>
            </a:lvl1pPr>
            <a:lvl2pPr indent="-361950" lvl="1" marL="91440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2pPr>
            <a:lvl3pPr indent="-327660" lvl="2" marL="1371600" algn="l">
              <a:spcBef>
                <a:spcPts val="480"/>
              </a:spcBef>
              <a:spcAft>
                <a:spcPts val="0"/>
              </a:spcAft>
              <a:buSzPts val="156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indent="-330200" lvl="4" marL="22860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5pPr>
            <a:lvl6pPr indent="-330200" lvl="5" marL="2743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6pPr>
            <a:lvl7pPr indent="-330200" lvl="6" marL="32004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7pPr>
            <a:lvl8pPr indent="-330200" lvl="7" marL="36576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8pPr>
            <a:lvl9pPr indent="-330200" lvl="8" marL="41148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9pPr>
          </a:lstStyle>
          <a:p/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2 Content" type="txAndTwoObj">
  <p:cSld name="TEX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4648200" y="3941763"/>
            <a:ext cx="40386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4648200" y="1600200"/>
            <a:ext cx="40386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4648200" y="3941763"/>
            <a:ext cx="40386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560"/>
              </a:spcBef>
              <a:spcAft>
                <a:spcPts val="0"/>
              </a:spcAft>
              <a:buSzPts val="2100"/>
              <a:buChar char="•"/>
              <a:defRPr sz="2800"/>
            </a:lvl1pPr>
            <a:lvl2pPr indent="-342900" lvl="1" marL="9144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560"/>
              </a:spcBef>
              <a:spcAft>
                <a:spcPts val="0"/>
              </a:spcAft>
              <a:buSzPts val="2100"/>
              <a:buChar char="•"/>
              <a:defRPr sz="2800"/>
            </a:lvl1pPr>
            <a:lvl2pPr indent="-342900" lvl="1" marL="9144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Char char="•"/>
              <a:defRPr sz="2400"/>
            </a:lvl1pPr>
            <a:lvl2pPr indent="-323850" lvl="1" marL="91440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09879" lvl="4" marL="22860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5pPr>
            <a:lvl6pPr indent="-309879" lvl="5" marL="27432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6pPr>
            <a:lvl7pPr indent="-309879" lvl="6" marL="32004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7pPr>
            <a:lvl8pPr indent="-309879" lvl="7" marL="36576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8pPr>
            <a:lvl9pPr indent="-309879" lvl="8" marL="41148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9pPr>
          </a:lstStyle>
          <a:p/>
        </p:txBody>
      </p:sp>
      <p:sp>
        <p:nvSpPr>
          <p:cNvPr id="58" name="Google Shape;58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9" name="Google Shape;59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Char char="•"/>
              <a:defRPr sz="2400"/>
            </a:lvl1pPr>
            <a:lvl2pPr indent="-323850" lvl="1" marL="91440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09879" lvl="4" marL="22860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5pPr>
            <a:lvl6pPr indent="-309879" lvl="5" marL="27432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6pPr>
            <a:lvl7pPr indent="-309879" lvl="6" marL="32004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7pPr>
            <a:lvl8pPr indent="-309879" lvl="7" marL="36576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8pPr>
            <a:lvl9pPr indent="-309879" lvl="8" marL="4114800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Balthazar"/>
                <a:ea typeface="Balthazar"/>
                <a:cs typeface="Balthazar"/>
                <a:sym typeface="Balthazar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•"/>
              <a:defRPr b="0" i="0" sz="2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4pPr>
            <a:lvl5pPr indent="-320039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6pPr>
            <a:lvl7pPr indent="-320039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7pPr>
            <a:lvl8pPr indent="-32004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8pPr>
            <a:lvl9pPr indent="-32004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defRPr>
            </a:lvl9pPr>
          </a:lstStyle>
          <a:p/>
        </p:txBody>
      </p:sp>
      <p:sp>
        <p:nvSpPr>
          <p:cNvPr id="12" name="Google Shape;12;p1"/>
          <p:cNvSpPr/>
          <p:nvPr/>
        </p:nvSpPr>
        <p:spPr>
          <a:xfrm>
            <a:off x="0" y="0"/>
            <a:ext cx="228600" cy="228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457200" y="1447800"/>
            <a:ext cx="8077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" name="Google Shape;14;p1"/>
          <p:cNvSpPr/>
          <p:nvPr/>
        </p:nvSpPr>
        <p:spPr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0" y="4572000"/>
            <a:ext cx="228600" cy="228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" name="Google Shape;16;p1"/>
          <p:cNvCxnSpPr/>
          <p:nvPr/>
        </p:nvCxnSpPr>
        <p:spPr>
          <a:xfrm>
            <a:off x="457200" y="1447800"/>
            <a:ext cx="8229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" name="Google Shape;17;p1"/>
          <p:cNvCxnSpPr/>
          <p:nvPr/>
        </p:nvCxnSpPr>
        <p:spPr>
          <a:xfrm>
            <a:off x="381000" y="6172200"/>
            <a:ext cx="838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Google Shape;18;p1"/>
          <p:cNvSpPr/>
          <p:nvPr/>
        </p:nvSpPr>
        <p:spPr>
          <a:xfrm>
            <a:off x="57150" y="3200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50" spcFirstLastPara="1" rIns="45705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jpg"/><Relationship Id="rId10" Type="http://schemas.openxmlformats.org/officeDocument/2006/relationships/image" Target="../media/image10.jpg"/><Relationship Id="rId13" Type="http://schemas.openxmlformats.org/officeDocument/2006/relationships/image" Target="../media/image2.jpg"/><Relationship Id="rId1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3.jpg"/><Relationship Id="rId9" Type="http://schemas.openxmlformats.org/officeDocument/2006/relationships/image" Target="../media/image5.jpg"/><Relationship Id="rId14" Type="http://schemas.openxmlformats.org/officeDocument/2006/relationships/image" Target="../media/image1.jpg"/><Relationship Id="rId5" Type="http://schemas.openxmlformats.org/officeDocument/2006/relationships/image" Target="../media/image14.jpg"/><Relationship Id="rId6" Type="http://schemas.openxmlformats.org/officeDocument/2006/relationships/image" Target="../media/image8.gif"/><Relationship Id="rId7" Type="http://schemas.openxmlformats.org/officeDocument/2006/relationships/image" Target="../media/image9.jpg"/><Relationship Id="rId8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06Yg_6TImv4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th.physik.uni-frankfurt.de/~jr/gif/phys/einstein4.jpg" TargetMode="External"/><Relationship Id="rId4" Type="http://schemas.openxmlformats.org/officeDocument/2006/relationships/image" Target="../media/image1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ctrTitle"/>
          </p:nvPr>
        </p:nvSpPr>
        <p:spPr>
          <a:xfrm>
            <a:off x="685800" y="25304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/>
              <a:t>The Rule of 72</a:t>
            </a:r>
            <a:br>
              <a:rPr b="1" lang="en-US" sz="4400"/>
            </a:br>
            <a:br>
              <a:rPr lang="en-US" sz="3600"/>
            </a:br>
            <a:br>
              <a:rPr lang="en-US" sz="3600"/>
            </a:br>
            <a:endParaRPr b="1" sz="3600">
              <a:latin typeface="Rosarivo"/>
              <a:ea typeface="Rosarivo"/>
              <a:cs typeface="Rosarivo"/>
              <a:sym typeface="Rosariv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5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Jessica’s Credit Card Debt</a:t>
            </a:r>
            <a:endParaRPr/>
          </a:p>
        </p:txBody>
      </p:sp>
      <p:sp>
        <p:nvSpPr>
          <p:cNvPr id="189" name="Google Shape;189;p25"/>
          <p:cNvSpPr txBox="1"/>
          <p:nvPr>
            <p:ph idx="1" type="body"/>
          </p:nvPr>
        </p:nvSpPr>
        <p:spPr>
          <a:xfrm>
            <a:off x="457200" y="3894299"/>
            <a:ext cx="8077200" cy="32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$2,200 balance on credit card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18% interest rate</a:t>
            </a:r>
            <a:endParaRPr/>
          </a:p>
          <a:p>
            <a:pPr indent="-209550" lvl="0" marL="342900" rtl="0" algn="l"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</p:txBody>
      </p:sp>
      <p:graphicFrame>
        <p:nvGraphicFramePr>
          <p:cNvPr id="190" name="Google Shape;190;p25"/>
          <p:cNvGraphicFramePr/>
          <p:nvPr/>
        </p:nvGraphicFramePr>
        <p:xfrm>
          <a:off x="609600" y="5029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692400"/>
                <a:gridCol w="476250"/>
                <a:gridCol w="4908550"/>
              </a:tblGrid>
              <a:tr h="518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4 years to double debt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9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18%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1" name="Google Shape;191;p25"/>
          <p:cNvSpPr/>
          <p:nvPr/>
        </p:nvSpPr>
        <p:spPr>
          <a:xfrm>
            <a:off x="685800" y="1600200"/>
            <a:ext cx="8001000" cy="1800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Jessica has a $2,200 balance on her credit card with an 18% interest rate.   If Jessica chooses to not make any payments and does not receive late charges, how long will it take for her balance to double?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Another Example</a:t>
            </a:r>
            <a:endParaRPr/>
          </a:p>
        </p:txBody>
      </p:sp>
      <p:sp>
        <p:nvSpPr>
          <p:cNvPr id="198" name="Google Shape;198;p26"/>
          <p:cNvSpPr txBox="1"/>
          <p:nvPr>
            <p:ph idx="1" type="body"/>
          </p:nvPr>
        </p:nvSpPr>
        <p:spPr>
          <a:xfrm>
            <a:off x="457200" y="2057400"/>
            <a:ext cx="8077200" cy="407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$6,000 balance on credit card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22% interest rate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</p:txBody>
      </p:sp>
      <p:graphicFrame>
        <p:nvGraphicFramePr>
          <p:cNvPr id="199" name="Google Shape;199;p26"/>
          <p:cNvGraphicFramePr/>
          <p:nvPr/>
        </p:nvGraphicFramePr>
        <p:xfrm>
          <a:off x="381000" y="3505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768600"/>
                <a:gridCol w="490550"/>
                <a:gridCol w="5046650"/>
              </a:tblGrid>
              <a:tr h="53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3.3 years to double debt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7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22%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Jacob’s Car</a:t>
            </a:r>
            <a:endParaRPr/>
          </a:p>
        </p:txBody>
      </p:sp>
      <p:sp>
        <p:nvSpPr>
          <p:cNvPr id="206" name="Google Shape;206;p27"/>
          <p:cNvSpPr txBox="1"/>
          <p:nvPr>
            <p:ph idx="1" type="body"/>
          </p:nvPr>
        </p:nvSpPr>
        <p:spPr>
          <a:xfrm>
            <a:off x="457200" y="3398838"/>
            <a:ext cx="8153400" cy="3916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$5,000 to invest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Wants investment to double in 4 years</a:t>
            </a:r>
            <a:endParaRPr/>
          </a:p>
        </p:txBody>
      </p:sp>
      <p:graphicFrame>
        <p:nvGraphicFramePr>
          <p:cNvPr id="207" name="Google Shape;207;p27"/>
          <p:cNvGraphicFramePr/>
          <p:nvPr/>
        </p:nvGraphicFramePr>
        <p:xfrm>
          <a:off x="609600" y="4541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692400"/>
                <a:gridCol w="476250"/>
                <a:gridCol w="4908550"/>
              </a:tblGrid>
              <a:tr h="51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18% interest rate 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70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4 years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8" name="Google Shape;208;p27"/>
          <p:cNvSpPr/>
          <p:nvPr/>
        </p:nvSpPr>
        <p:spPr>
          <a:xfrm>
            <a:off x="533400" y="1600200"/>
            <a:ext cx="8153400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Jacob currently has $5,000 to invest in a car after graduation in 4 years.  What interest rate is required for him to double his investment?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Another Example</a:t>
            </a:r>
            <a:endParaRPr/>
          </a:p>
        </p:txBody>
      </p:sp>
      <p:sp>
        <p:nvSpPr>
          <p:cNvPr id="215" name="Google Shape;215;p28"/>
          <p:cNvSpPr txBox="1"/>
          <p:nvPr>
            <p:ph idx="1" type="body"/>
          </p:nvPr>
        </p:nvSpPr>
        <p:spPr>
          <a:xfrm>
            <a:off x="457200" y="2209800"/>
            <a:ext cx="8077200" cy="3921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$3,000 to invest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Wants investment to double in 10 years</a:t>
            </a:r>
            <a:endParaRPr/>
          </a:p>
          <a:p>
            <a:pPr indent="-209550" lvl="0" marL="342900" rtl="0" algn="l"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</p:txBody>
      </p:sp>
      <p:graphicFrame>
        <p:nvGraphicFramePr>
          <p:cNvPr id="216" name="Google Shape;216;p28"/>
          <p:cNvGraphicFramePr/>
          <p:nvPr/>
        </p:nvGraphicFramePr>
        <p:xfrm>
          <a:off x="609600" y="3889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692400"/>
                <a:gridCol w="476250"/>
                <a:gridCol w="4908550"/>
              </a:tblGrid>
              <a:tr h="51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7.2% interest rate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86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10 years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Rhonda’s Treasury Note</a:t>
            </a:r>
            <a:endParaRPr/>
          </a:p>
        </p:txBody>
      </p:sp>
      <p:graphicFrame>
        <p:nvGraphicFramePr>
          <p:cNvPr id="223" name="Google Shape;223;p29"/>
          <p:cNvGraphicFramePr/>
          <p:nvPr/>
        </p:nvGraphicFramePr>
        <p:xfrm>
          <a:off x="762000" y="3886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168300"/>
                <a:gridCol w="208275"/>
                <a:gridCol w="2128650"/>
              </a:tblGrid>
              <a:tr h="456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 9.6 years </a:t>
                      </a:r>
                      <a:endParaRPr/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22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7.5%</a:t>
                      </a:r>
                      <a:endParaRPr/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to double investment</a:t>
                      </a:r>
                      <a:endParaRPr/>
                    </a:p>
                  </a:txBody>
                  <a:tcPr marT="45575" marB="4557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24" name="Google Shape;224;p29"/>
          <p:cNvGraphicFramePr/>
          <p:nvPr/>
        </p:nvGraphicFramePr>
        <p:xfrm>
          <a:off x="4648200" y="335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019300"/>
                <a:gridCol w="20193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Age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Investment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22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$2,500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9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31.6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$5,000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41.2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$10,000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9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50.8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$20,000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9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60.4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$40,000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9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$80,000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" name="Google Shape;225;p29"/>
          <p:cNvSpPr/>
          <p:nvPr/>
        </p:nvSpPr>
        <p:spPr>
          <a:xfrm>
            <a:off x="381000" y="1524000"/>
            <a:ext cx="8458200" cy="1249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Rhonda is 22 years old and would like to invest $2,500 into a U.S. Treasury Note earning 7.5% interest.  How many times will Rhonda’s investment double before she withdraws it at age 70?</a:t>
            </a:r>
            <a:r>
              <a:rPr b="0" i="0" lang="en-US" sz="28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Another Example</a:t>
            </a:r>
            <a:endParaRPr/>
          </a:p>
        </p:txBody>
      </p:sp>
      <p:sp>
        <p:nvSpPr>
          <p:cNvPr id="232" name="Google Shape;232;p30"/>
          <p:cNvSpPr txBox="1"/>
          <p:nvPr>
            <p:ph idx="1" type="body"/>
          </p:nvPr>
        </p:nvSpPr>
        <p:spPr>
          <a:xfrm>
            <a:off x="457200" y="1417638"/>
            <a:ext cx="83058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400"/>
              <a:t>$500 invested at age 18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00"/>
              <a:buChar char="•"/>
            </a:pPr>
            <a:r>
              <a:rPr lang="en-US" sz="2400"/>
              <a:t>7% interest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00"/>
              <a:buChar char="•"/>
            </a:pPr>
            <a:r>
              <a:rPr lang="en-US" sz="2400"/>
              <a:t>How many times will investment double before age 65? </a:t>
            </a:r>
            <a:endParaRPr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</p:txBody>
      </p:sp>
      <p:graphicFrame>
        <p:nvGraphicFramePr>
          <p:cNvPr id="233" name="Google Shape;233;p30"/>
          <p:cNvGraphicFramePr/>
          <p:nvPr/>
        </p:nvGraphicFramePr>
        <p:xfrm>
          <a:off x="838200" y="3276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193800"/>
                <a:gridCol w="212725"/>
                <a:gridCol w="2174875"/>
              </a:tblGrid>
              <a:tr h="456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10.2 years</a:t>
                      </a:r>
                      <a:endParaRPr/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22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7%</a:t>
                      </a:r>
                      <a:endParaRPr/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to double investment</a:t>
                      </a:r>
                      <a:endParaRPr/>
                    </a:p>
                  </a:txBody>
                  <a:tcPr marT="45575" marB="455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34" name="Google Shape;234;p30"/>
          <p:cNvGraphicFramePr/>
          <p:nvPr/>
        </p:nvGraphicFramePr>
        <p:xfrm>
          <a:off x="4572000" y="2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019300"/>
                <a:gridCol w="20193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Age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Investment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$500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28.2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$1,000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38.4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$2,000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48.6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$4,000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58.8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$8,000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69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$16,000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/>
          <p:nvPr>
            <p:ph type="title"/>
          </p:nvPr>
        </p:nvSpPr>
        <p:spPr>
          <a:xfrm>
            <a:off x="457200" y="277817"/>
            <a:ext cx="8229600" cy="40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Taxes</a:t>
            </a:r>
            <a:endParaRPr/>
          </a:p>
        </p:txBody>
      </p:sp>
      <p:sp>
        <p:nvSpPr>
          <p:cNvPr id="241" name="Google Shape;241;p31"/>
          <p:cNvSpPr txBox="1"/>
          <p:nvPr>
            <p:ph idx="1" type="body"/>
          </p:nvPr>
        </p:nvSpPr>
        <p:spPr>
          <a:xfrm>
            <a:off x="457200" y="734125"/>
            <a:ext cx="8229600" cy="5877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 sz="3200"/>
              <a:t>A person can choose to invest into two types of accounts: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b="1" lang="en-US" sz="3200"/>
              <a:t>Taxable Account</a:t>
            </a:r>
            <a:r>
              <a:rPr lang="en-US" sz="3200"/>
              <a:t> – taxes charged to earned interest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Roth IRA (Individual Retirement Account)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SzPts val="2700"/>
              <a:buChar char="•"/>
            </a:pPr>
            <a:r>
              <a:rPr b="1" lang="en-US" sz="3600"/>
              <a:t>Tax Deferred Account</a:t>
            </a:r>
            <a:r>
              <a:rPr lang="en-US" sz="3600"/>
              <a:t> – taxes are not paid until the individual withdraws the money from the investment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IRA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401k</a:t>
            </a:r>
            <a:endParaRPr sz="3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2"/>
          <p:cNvSpPr txBox="1"/>
          <p:nvPr>
            <p:ph type="title"/>
          </p:nvPr>
        </p:nvSpPr>
        <p:spPr>
          <a:xfrm>
            <a:off x="457200" y="0"/>
            <a:ext cx="8229600" cy="911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401k and </a:t>
            </a:r>
            <a:r>
              <a:rPr lang="en-US"/>
              <a:t>IRA’s</a:t>
            </a:r>
            <a:endParaRPr/>
          </a:p>
        </p:txBody>
      </p:sp>
      <p:sp>
        <p:nvSpPr>
          <p:cNvPr id="248" name="Google Shape;248;p32"/>
          <p:cNvSpPr txBox="1"/>
          <p:nvPr>
            <p:ph idx="1" type="body"/>
          </p:nvPr>
        </p:nvSpPr>
        <p:spPr>
          <a:xfrm>
            <a:off x="457200" y="914400"/>
            <a:ext cx="8413800" cy="5727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0525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b="1" lang="en-US">
                <a:solidFill>
                  <a:srgbClr val="FF0000"/>
                </a:solidFill>
              </a:rPr>
              <a:t>401K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(Do this First if Matched)</a:t>
            </a:r>
            <a:endParaRPr/>
          </a:p>
          <a:p>
            <a:pPr indent="-314325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Maximum of $18,000</a:t>
            </a:r>
            <a:endParaRPr/>
          </a:p>
          <a:p>
            <a:pPr indent="-314325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Sometimes 401k’s are matched by employers</a:t>
            </a:r>
            <a:endParaRPr/>
          </a:p>
          <a:p>
            <a:pPr indent="-314325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b="1" lang="en-US">
                <a:solidFill>
                  <a:srgbClr val="FF0000"/>
                </a:solidFill>
              </a:rPr>
              <a:t>Employer sponsored tax sheltered retirement plan</a:t>
            </a:r>
            <a:endParaRPr sz="3200"/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Roth IRA (Great for Monthly Ret. Withdrawals)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Money is put in the Roth IRA from Net Pay. </a:t>
            </a:r>
            <a:endParaRPr/>
          </a:p>
          <a:p>
            <a:pPr indent="-228600" lvl="2" marL="1143000" rtl="0" algn="l">
              <a:spcBef>
                <a:spcPts val="40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Taxes are paid on the Principle first then added to the fund.</a:t>
            </a:r>
            <a:endParaRPr/>
          </a:p>
          <a:p>
            <a:pPr indent="-228600" lvl="2" marL="1143000" rtl="0" algn="l">
              <a:spcBef>
                <a:spcPts val="40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Taxes are paid on the Interest upon withdrawal.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Maximum contribution of $5,500/year ($6,500 if 50+)</a:t>
            </a:r>
            <a:endParaRPr sz="3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3"/>
          <p:cNvSpPr txBox="1"/>
          <p:nvPr>
            <p:ph type="title"/>
          </p:nvPr>
        </p:nvSpPr>
        <p:spPr>
          <a:xfrm>
            <a:off x="457200" y="0"/>
            <a:ext cx="8229600" cy="91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401k and IRA’s</a:t>
            </a:r>
            <a:endParaRPr/>
          </a:p>
        </p:txBody>
      </p:sp>
      <p:sp>
        <p:nvSpPr>
          <p:cNvPr id="255" name="Google Shape;255;p33"/>
          <p:cNvSpPr txBox="1"/>
          <p:nvPr>
            <p:ph idx="1" type="body"/>
          </p:nvPr>
        </p:nvSpPr>
        <p:spPr>
          <a:xfrm>
            <a:off x="457200" y="1202350"/>
            <a:ext cx="8464200" cy="3470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IRA (Great for Large Ret. Purchases)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Money is put in the IRA from the Gross Pay.</a:t>
            </a:r>
            <a:endParaRPr/>
          </a:p>
          <a:p>
            <a:pPr indent="-228600" lvl="2" marL="1084262" rtl="0" algn="l">
              <a:spcBef>
                <a:spcPts val="400"/>
              </a:spcBef>
              <a:spcAft>
                <a:spcPts val="0"/>
              </a:spcAft>
              <a:buSzPts val="1300"/>
              <a:buChar char="•"/>
            </a:pPr>
            <a:r>
              <a:rPr lang="en-US"/>
              <a:t>Taxes are paid on the Principle AND the Earned Interest upon withdrawal.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Maximum contribution of $5,500/year ($6,500 if 50+)</a:t>
            </a:r>
            <a:endParaRPr/>
          </a:p>
          <a:p>
            <a:pPr indent="0" lvl="0" marL="74295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</a:pPr>
            <a:r>
              <a:rPr lang="en-US">
                <a:solidFill>
                  <a:srgbClr val="000000"/>
                </a:solidFill>
              </a:rPr>
              <a:t>401K (Last if not Matched)</a:t>
            </a:r>
            <a:endParaRPr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Taxes Example</a:t>
            </a:r>
            <a:endParaRPr/>
          </a:p>
        </p:txBody>
      </p:sp>
      <p:sp>
        <p:nvSpPr>
          <p:cNvPr id="262" name="Google Shape;262;p3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 sz="3200"/>
              <a:t>George is in the 33% tax bracket.  He would like to invest $100,000.   George is comparing two accounts that have a 6% interest rate.  The first is a taxable account charging interest earned.  The second account is tax deferred until he withdraws the money.  Which account should George invest his money into?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7"/>
          <p:cNvGrpSpPr/>
          <p:nvPr/>
        </p:nvGrpSpPr>
        <p:grpSpPr>
          <a:xfrm>
            <a:off x="2437683" y="1602424"/>
            <a:ext cx="5030633" cy="4643750"/>
            <a:chOff x="1142283" y="2224"/>
            <a:chExt cx="5030633" cy="4643750"/>
          </a:xfrm>
        </p:grpSpPr>
        <p:sp>
          <p:nvSpPr>
            <p:cNvPr id="86" name="Google Shape;86;p17"/>
            <p:cNvSpPr/>
            <p:nvPr/>
          </p:nvSpPr>
          <p:spPr>
            <a:xfrm rot="10800000">
              <a:off x="1308308" y="222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7"/>
            <p:cNvSpPr txBox="1"/>
            <p:nvPr/>
          </p:nvSpPr>
          <p:spPr>
            <a:xfrm>
              <a:off x="1391320" y="222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Goals &amp; Vision</a:t>
              </a:r>
              <a:endParaRPr/>
            </a:p>
          </p:txBody>
        </p:sp>
        <p:sp>
          <p:nvSpPr>
            <p:cNvPr id="88" name="Google Shape;88;p17"/>
            <p:cNvSpPr/>
            <p:nvPr/>
          </p:nvSpPr>
          <p:spPr>
            <a:xfrm>
              <a:off x="1142283" y="2224"/>
              <a:ext cx="332050" cy="332050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7"/>
            <p:cNvSpPr/>
            <p:nvPr/>
          </p:nvSpPr>
          <p:spPr>
            <a:xfrm rot="10800000">
              <a:off x="1308308" y="43339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7"/>
            <p:cNvSpPr txBox="1"/>
            <p:nvPr/>
          </p:nvSpPr>
          <p:spPr>
            <a:xfrm>
              <a:off x="1391320" y="43339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Career Choice &amp; Research</a:t>
              </a:r>
              <a:endParaRPr/>
            </a:p>
          </p:txBody>
        </p:sp>
        <p:sp>
          <p:nvSpPr>
            <p:cNvPr id="91" name="Google Shape;91;p17"/>
            <p:cNvSpPr/>
            <p:nvPr/>
          </p:nvSpPr>
          <p:spPr>
            <a:xfrm>
              <a:off x="1142283" y="433394"/>
              <a:ext cx="332050" cy="33205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 b="0" l="-38998" r="-38997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7"/>
            <p:cNvSpPr/>
            <p:nvPr/>
          </p:nvSpPr>
          <p:spPr>
            <a:xfrm rot="10800000">
              <a:off x="1308308" y="86456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7"/>
            <p:cNvSpPr txBox="1"/>
            <p:nvPr/>
          </p:nvSpPr>
          <p:spPr>
            <a:xfrm>
              <a:off x="1391320" y="86456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College &amp; Certificates</a:t>
              </a:r>
              <a:endParaRPr/>
            </a:p>
          </p:txBody>
        </p:sp>
        <p:sp>
          <p:nvSpPr>
            <p:cNvPr id="94" name="Google Shape;94;p17"/>
            <p:cNvSpPr/>
            <p:nvPr/>
          </p:nvSpPr>
          <p:spPr>
            <a:xfrm>
              <a:off x="1142283" y="864564"/>
              <a:ext cx="332050" cy="332050"/>
            </a:xfrm>
            <a:prstGeom prst="ellipse">
              <a:avLst/>
            </a:prstGeom>
            <a:blipFill rotWithShape="1">
              <a:blip r:embed="rId5">
                <a:alphaModFix/>
              </a:blip>
              <a:stretch>
                <a:fillRect b="0" l="-19998" r="-19998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7"/>
            <p:cNvSpPr/>
            <p:nvPr/>
          </p:nvSpPr>
          <p:spPr>
            <a:xfrm rot="10800000">
              <a:off x="1308308" y="129573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7"/>
            <p:cNvSpPr txBox="1"/>
            <p:nvPr/>
          </p:nvSpPr>
          <p:spPr>
            <a:xfrm>
              <a:off x="1391320" y="129573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Resume &amp; Job Interviews</a:t>
              </a:r>
              <a:endParaRPr/>
            </a:p>
          </p:txBody>
        </p:sp>
        <p:sp>
          <p:nvSpPr>
            <p:cNvPr id="97" name="Google Shape;97;p17"/>
            <p:cNvSpPr/>
            <p:nvPr/>
          </p:nvSpPr>
          <p:spPr>
            <a:xfrm>
              <a:off x="1142283" y="1268151"/>
              <a:ext cx="332050" cy="332050"/>
            </a:xfrm>
            <a:prstGeom prst="ellipse">
              <a:avLst/>
            </a:prstGeom>
            <a:blipFill rotWithShape="1">
              <a:blip r:embed="rId6">
                <a:alphaModFix/>
              </a:blip>
              <a:stretch>
                <a:fillRect b="-8204" l="214" r="-4215" t="8205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7"/>
            <p:cNvSpPr/>
            <p:nvPr/>
          </p:nvSpPr>
          <p:spPr>
            <a:xfrm rot="10800000">
              <a:off x="1308308" y="172690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7"/>
            <p:cNvSpPr txBox="1"/>
            <p:nvPr/>
          </p:nvSpPr>
          <p:spPr>
            <a:xfrm>
              <a:off x="1391320" y="172690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Choosing an Offer</a:t>
              </a:r>
              <a:endParaRPr/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1142283" y="1726904"/>
              <a:ext cx="332050" cy="332050"/>
            </a:xfrm>
            <a:prstGeom prst="ellipse">
              <a:avLst/>
            </a:prstGeom>
            <a:blipFill rotWithShape="1">
              <a:blip r:embed="rId7">
                <a:alphaModFix/>
              </a:blip>
              <a:stretch>
                <a:fillRect b="0" l="-2999" r="-2999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7"/>
            <p:cNvSpPr/>
            <p:nvPr/>
          </p:nvSpPr>
          <p:spPr>
            <a:xfrm rot="10800000">
              <a:off x="1308308" y="215807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7"/>
            <p:cNvSpPr txBox="1"/>
            <p:nvPr/>
          </p:nvSpPr>
          <p:spPr>
            <a:xfrm>
              <a:off x="1391320" y="215807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Paycheck &amp; Taxes</a:t>
              </a:r>
              <a:endParaRPr/>
            </a:p>
          </p:txBody>
        </p:sp>
        <p:sp>
          <p:nvSpPr>
            <p:cNvPr id="103" name="Google Shape;103;p17"/>
            <p:cNvSpPr/>
            <p:nvPr/>
          </p:nvSpPr>
          <p:spPr>
            <a:xfrm>
              <a:off x="1142283" y="2158074"/>
              <a:ext cx="332050" cy="332050"/>
            </a:xfrm>
            <a:prstGeom prst="ellipse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7"/>
            <p:cNvSpPr/>
            <p:nvPr/>
          </p:nvSpPr>
          <p:spPr>
            <a:xfrm rot="10800000">
              <a:off x="1308308" y="258924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7"/>
            <p:cNvSpPr txBox="1"/>
            <p:nvPr/>
          </p:nvSpPr>
          <p:spPr>
            <a:xfrm>
              <a:off x="1391320" y="258924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Budget &amp; Retirement Planning</a:t>
              </a: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1142283" y="2589244"/>
              <a:ext cx="332050" cy="332050"/>
            </a:xfrm>
            <a:prstGeom prst="ellipse">
              <a:avLst/>
            </a:prstGeom>
            <a:blipFill rotWithShape="1">
              <a:blip r:embed="rId9">
                <a:alphaModFix/>
              </a:blip>
              <a:stretch>
                <a:fillRect b="0" l="-38998" r="-38997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 rot="10800000">
              <a:off x="1308308" y="302041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7"/>
            <p:cNvSpPr txBox="1"/>
            <p:nvPr/>
          </p:nvSpPr>
          <p:spPr>
            <a:xfrm>
              <a:off x="1391320" y="302041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Savings &amp; Investing</a:t>
              </a: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1142283" y="3020414"/>
              <a:ext cx="332050" cy="332050"/>
            </a:xfrm>
            <a:prstGeom prst="ellipse">
              <a:avLst/>
            </a:prstGeom>
            <a:blipFill rotWithShape="1">
              <a:blip r:embed="rId10">
                <a:alphaModFix/>
              </a:blip>
              <a:stretch>
                <a:fillRect b="0" l="-24998" r="-24998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7"/>
            <p:cNvSpPr/>
            <p:nvPr/>
          </p:nvSpPr>
          <p:spPr>
            <a:xfrm rot="10800000">
              <a:off x="1308308" y="345158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7"/>
            <p:cNvSpPr txBox="1"/>
            <p:nvPr/>
          </p:nvSpPr>
          <p:spPr>
            <a:xfrm>
              <a:off x="1391320" y="345158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Credit Cards &amp; Debt/Bankruptcy</a:t>
              </a:r>
              <a:endParaRPr/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1142283" y="3451584"/>
              <a:ext cx="332050" cy="332050"/>
            </a:xfrm>
            <a:prstGeom prst="ellipse">
              <a:avLst/>
            </a:pr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7"/>
            <p:cNvSpPr/>
            <p:nvPr/>
          </p:nvSpPr>
          <p:spPr>
            <a:xfrm rot="10800000">
              <a:off x="1308308" y="388275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7"/>
            <p:cNvSpPr txBox="1"/>
            <p:nvPr/>
          </p:nvSpPr>
          <p:spPr>
            <a:xfrm>
              <a:off x="1391320" y="388275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Scams &amp; Identity Theft</a:t>
              </a:r>
              <a:endParaRPr/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1142283" y="3882754"/>
              <a:ext cx="332050" cy="332050"/>
            </a:xfrm>
            <a:prstGeom prst="ellipse">
              <a:avLst/>
            </a:prstGeom>
            <a:blipFill rotWithShape="1">
              <a:blip r:embed="rId12">
                <a:alphaModFix/>
              </a:blip>
              <a:stretch>
                <a:fillRect b="0" l="-5999" r="-5998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7"/>
            <p:cNvSpPr/>
            <p:nvPr/>
          </p:nvSpPr>
          <p:spPr>
            <a:xfrm rot="10800000">
              <a:off x="1308308" y="4313924"/>
              <a:ext cx="4864608" cy="33205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7"/>
            <p:cNvSpPr txBox="1"/>
            <p:nvPr/>
          </p:nvSpPr>
          <p:spPr>
            <a:xfrm>
              <a:off x="1391320" y="4313924"/>
              <a:ext cx="4781596" cy="332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146425" spcFirstLastPara="1" rIns="106675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Auto/Housing Insurance &amp; Loans</a:t>
              </a:r>
              <a:endParaRPr/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1142283" y="4313924"/>
              <a:ext cx="332050" cy="332050"/>
            </a:xfrm>
            <a:prstGeom prst="ellipse">
              <a:avLst/>
            </a:prstGeom>
            <a:blipFill rotWithShape="1">
              <a:blip r:embed="rId13">
                <a:alphaModFix/>
              </a:blip>
              <a:stretch>
                <a:fillRect b="0" l="-24998" r="-24998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Course Flow Chart</a:t>
            </a:r>
            <a:endParaRPr/>
          </a:p>
        </p:txBody>
      </p:sp>
      <p:pic>
        <p:nvPicPr>
          <p:cNvPr descr="Vector Red &lt;strong&gt;Check Mark&lt;/strong&gt;" id="120" name="Google Shape;120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1630680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1" name="Google Shape;121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2063292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2" name="Google Shape;122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2490488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3" name="Google Shape;123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2926080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4" name="Google Shape;124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3383280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5" name="Google Shape;125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3810984"/>
            <a:ext cx="305410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ector Red &lt;strong&gt;Check Mark&lt;/strong&gt;" id="126" name="Google Shape;126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247" y="4221480"/>
            <a:ext cx="305410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/>
          <p:nvPr>
            <p:ph type="title"/>
          </p:nvPr>
        </p:nvSpPr>
        <p:spPr>
          <a:xfrm>
            <a:off x="3054750" y="125425"/>
            <a:ext cx="56322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Effects of taxes</a:t>
            </a:r>
            <a:endParaRPr/>
          </a:p>
        </p:txBody>
      </p:sp>
      <p:graphicFrame>
        <p:nvGraphicFramePr>
          <p:cNvPr id="269" name="Google Shape;269;p35"/>
          <p:cNvGraphicFramePr/>
          <p:nvPr/>
        </p:nvGraphicFramePr>
        <p:xfrm>
          <a:off x="4724400" y="5222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447800"/>
                <a:gridCol w="255600"/>
                <a:gridCol w="2640000"/>
              </a:tblGrid>
              <a:tr h="82302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Taxable Account </a:t>
                      </a:r>
                      <a:b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</a:b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Earning 4% after taxes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457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18 years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4%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to double investment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0" name="Google Shape;270;p35"/>
          <p:cNvGraphicFramePr/>
          <p:nvPr/>
        </p:nvGraphicFramePr>
        <p:xfrm>
          <a:off x="457200" y="454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013475"/>
                <a:gridCol w="661425"/>
                <a:gridCol w="2592325"/>
              </a:tblGrid>
              <a:tr h="457000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Tax Deferred Account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45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12 years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22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6%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to double investment</a:t>
                      </a:r>
                      <a:endParaRPr/>
                    </a:p>
                  </a:txBody>
                  <a:tcPr marT="45625" marB="456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1" name="Google Shape;271;p35"/>
          <p:cNvGraphicFramePr/>
          <p:nvPr/>
        </p:nvGraphicFramePr>
        <p:xfrm>
          <a:off x="2362200" y="228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346200"/>
                <a:gridCol w="1346200"/>
                <a:gridCol w="1346200"/>
              </a:tblGrid>
              <a:tr h="82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Years</a:t>
                      </a:r>
                      <a:endParaRPr/>
                    </a:p>
                  </a:txBody>
                  <a:tcPr marT="45650" marB="4565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Taxable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Tax Deferred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12</a:t>
                      </a:r>
                      <a:endParaRPr/>
                    </a:p>
                  </a:txBody>
                  <a:tcPr marT="45650" marB="4565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$200,000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18</a:t>
                      </a:r>
                      <a:endParaRPr/>
                    </a:p>
                  </a:txBody>
                  <a:tcPr marT="45650" marB="4565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$200,000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24</a:t>
                      </a:r>
                      <a:endParaRPr/>
                    </a:p>
                  </a:txBody>
                  <a:tcPr marT="45650" marB="4565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$400,000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36</a:t>
                      </a:r>
                      <a:endParaRPr/>
                    </a:p>
                  </a:txBody>
                  <a:tcPr marT="45650" marB="45650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$400,000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$800,000</a:t>
                      </a:r>
                      <a:endParaRPr/>
                    </a:p>
                  </a:txBody>
                  <a:tcPr marT="45650" marB="45650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Inflation</a:t>
            </a:r>
            <a:endParaRPr/>
          </a:p>
        </p:txBody>
      </p:sp>
      <p:sp>
        <p:nvSpPr>
          <p:cNvPr id="277" name="Google Shape;277;p36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Inflation: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>
                <a:solidFill>
                  <a:srgbClr val="FF0000"/>
                </a:solidFill>
              </a:rPr>
              <a:t>The steady rise in the general level of prices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Products tend to be more expensive now than in the past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Typically is 3% a year.</a:t>
            </a:r>
            <a:endParaRPr/>
          </a:p>
        </p:txBody>
      </p:sp>
      <p:sp>
        <p:nvSpPr>
          <p:cNvPr id="278" name="Google Shape;278;p36"/>
          <p:cNvSpPr txBox="1"/>
          <p:nvPr>
            <p:ph idx="2" type="body"/>
          </p:nvPr>
        </p:nvSpPr>
        <p:spPr>
          <a:xfrm>
            <a:off x="4495800" y="1600200"/>
            <a:ext cx="4593600" cy="4305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Diminishes future buying power of saved/invested money.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“A Million Dollars isn’t What it Use to Be!”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Rates of return must be greater than inflation or you are “losing” purchasing power.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Conclusion</a:t>
            </a:r>
            <a:endParaRPr/>
          </a:p>
        </p:txBody>
      </p:sp>
      <p:sp>
        <p:nvSpPr>
          <p:cNvPr id="285" name="Google Shape;285;p3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The Rule of 72 can tell a person: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How many years it will take an investment to double at a given interest rate using compounding interest;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How long it will take debt to double if no payments are made;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The interest rate an investment must earn to double within a specific time period;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How many times money (or debt) will double in a specific time period.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209550" lvl="0" marL="342900" rtl="0" algn="l"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8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Conclusion continued</a:t>
            </a:r>
            <a:endParaRPr/>
          </a:p>
        </p:txBody>
      </p:sp>
      <p:sp>
        <p:nvSpPr>
          <p:cNvPr id="292" name="Google Shape;292;p3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Things individuals must remember about the Rule of 72 include: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Is only an approximation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The interest rate must remain constant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The equation does not allow for additional payments to be made to the original amount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Interest earned is reinvested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Tax deductions are not included within the equation</a:t>
            </a:r>
            <a:endParaRPr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Investing for Retirement</a:t>
            </a:r>
            <a:endParaRPr/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Toy Story 3 – Toy Retirement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Rule of 72</a:t>
            </a:r>
            <a:endParaRPr/>
          </a:p>
        </p:txBody>
      </p:sp>
      <p:graphicFrame>
        <p:nvGraphicFramePr>
          <p:cNvPr id="139" name="Google Shape;139;p19"/>
          <p:cNvGraphicFramePr/>
          <p:nvPr/>
        </p:nvGraphicFramePr>
        <p:xfrm>
          <a:off x="701675" y="4613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1477975"/>
                <a:gridCol w="531800"/>
                <a:gridCol w="2425700"/>
              </a:tblGrid>
              <a:tr h="536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Years to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11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Interest Rate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double investment (or debt)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609600" y="14478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-US"/>
              <a:t>The most important and simple rule to financial success.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The answers can be easily discovered by knowing the </a:t>
            </a:r>
            <a:r>
              <a:rPr b="1" lang="en-US"/>
              <a:t>Rule of 72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The time it will take an investment (or debt) to double in value at a given interest rate using compounding interest.</a:t>
            </a:r>
            <a:endParaRPr/>
          </a:p>
          <a:p>
            <a:pPr indent="-171450" lvl="1" marL="74295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71450" lvl="1" marL="74295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71450" lvl="1" marL="74295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71450" lvl="1" marL="74295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1" name="Google Shape;14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52848" y="4314849"/>
            <a:ext cx="3146075" cy="176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Albert Einstein</a:t>
            </a:r>
            <a:endParaRPr/>
          </a:p>
        </p:txBody>
      </p:sp>
      <p:pic>
        <p:nvPicPr>
          <p:cNvPr descr="einstein4" id="148" name="Google Shape;148;p20">
            <a:hlinkClick r:id="rId3"/>
          </p:cNvPr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1524000"/>
            <a:ext cx="3067050" cy="30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0"/>
          <p:cNvSpPr txBox="1"/>
          <p:nvPr/>
        </p:nvSpPr>
        <p:spPr>
          <a:xfrm>
            <a:off x="609600" y="4648200"/>
            <a:ext cx="32004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“It is the greatest mathematical discovery of all time.”</a:t>
            </a:r>
            <a:endParaRPr/>
          </a:p>
        </p:txBody>
      </p:sp>
      <p:sp>
        <p:nvSpPr>
          <p:cNvPr id="150" name="Google Shape;150;p20"/>
          <p:cNvSpPr txBox="1"/>
          <p:nvPr/>
        </p:nvSpPr>
        <p:spPr>
          <a:xfrm>
            <a:off x="4191000" y="1524000"/>
            <a:ext cx="4724400" cy="524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Credited for discovering the mathematical equation for compounding interest, thus the “Rule of 72”</a:t>
            </a:r>
            <a:endParaRPr/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osarivo"/>
              <a:ea typeface="Rosarivo"/>
              <a:cs typeface="Rosarivo"/>
              <a:sym typeface="Rosarivo"/>
            </a:endParaRPr>
          </a:p>
          <a:p>
            <a:pPr indent="0" lvl="0" marL="0" marR="0" rtl="0" algn="ctr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T=P(I+I/N)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Rosarivo"/>
                <a:ea typeface="Rosarivo"/>
                <a:cs typeface="Rosarivo"/>
                <a:sym typeface="Rosarivo"/>
              </a:rPr>
              <a:t>YN</a:t>
            </a:r>
            <a:endParaRPr b="0" i="0" sz="3600" u="none" cap="none" strike="noStrike">
              <a:solidFill>
                <a:schemeClr val="dk1"/>
              </a:solidFill>
              <a:latin typeface="Rosarivo"/>
              <a:ea typeface="Rosarivo"/>
              <a:cs typeface="Rosarivo"/>
              <a:sym typeface="Rosariv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What the “Rule of 72” </a:t>
            </a:r>
            <a:br>
              <a:rPr lang="en-US" sz="4000"/>
            </a:br>
            <a:r>
              <a:rPr lang="en-US" sz="4000"/>
              <a:t>can determine</a:t>
            </a:r>
            <a:endParaRPr/>
          </a:p>
        </p:txBody>
      </p:sp>
      <p:sp>
        <p:nvSpPr>
          <p:cNvPr id="157" name="Google Shape;157;p2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How many years it will take an investment to double at a given interest rate using compounding interest.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How long it will take debt to double if no payments are made.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The interest rate an investment must earn to double within a specific time period.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How many times money (or debt) will double in a specific time period.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</p:txBody>
      </p:sp>
      <p:pic>
        <p:nvPicPr>
          <p:cNvPr id="158" name="Google Shape;15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2600" y="0"/>
            <a:ext cx="2761400" cy="155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Things to Know about the “Rule of 72”</a:t>
            </a:r>
            <a:endParaRPr/>
          </a:p>
        </p:txBody>
      </p:sp>
      <p:sp>
        <p:nvSpPr>
          <p:cNvPr id="165" name="Google Shape;165;p22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50"/>
              <a:buFont typeface="Noto Sans Symbols"/>
              <a:buNone/>
            </a:pPr>
            <a:r>
              <a:rPr lang="en-US" sz="3000"/>
              <a:t>The “Rule of 72”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Char char="•"/>
            </a:pPr>
            <a:r>
              <a:rPr lang="en-US" sz="3000"/>
              <a:t>Is only an approximation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Char char="•"/>
            </a:pPr>
            <a:r>
              <a:rPr lang="en-US" sz="3000"/>
              <a:t>The interest rate must remain constant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Char char="•"/>
            </a:pPr>
            <a:r>
              <a:rPr lang="en-US" sz="3000"/>
              <a:t>The equation does not allow for additional payments to be made to the original amount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Char char="•"/>
            </a:pPr>
            <a:r>
              <a:rPr lang="en-US" sz="3000"/>
              <a:t>Interest earned is reinvested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Char char="•"/>
            </a:pPr>
            <a:r>
              <a:rPr lang="en-US" sz="3000"/>
              <a:t>Tax deductions are not included within the equation</a:t>
            </a:r>
            <a:endParaRPr/>
          </a:p>
          <a:p>
            <a:pPr indent="-200025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50"/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F0000"/>
                </a:solidFill>
              </a:rPr>
              <a:t>Doug’s Certificate of Deposit</a:t>
            </a:r>
            <a:endParaRPr/>
          </a:p>
        </p:txBody>
      </p:sp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457200" y="3503635"/>
            <a:ext cx="8229600" cy="3091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Invested $5,000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Interest Rate is 11%</a:t>
            </a:r>
            <a:endParaRPr/>
          </a:p>
          <a:p>
            <a:pPr indent="-209550" lvl="0" marL="342900" rtl="0" algn="l"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</p:txBody>
      </p:sp>
      <p:graphicFrame>
        <p:nvGraphicFramePr>
          <p:cNvPr id="173" name="Google Shape;173;p23"/>
          <p:cNvGraphicFramePr/>
          <p:nvPr/>
        </p:nvGraphicFramePr>
        <p:xfrm>
          <a:off x="609600" y="4986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717800"/>
                <a:gridCol w="479425"/>
                <a:gridCol w="4956175"/>
              </a:tblGrid>
              <a:tr h="591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6.5 years to double investment</a:t>
                      </a:r>
                      <a:endParaRPr/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8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11%</a:t>
                      </a:r>
                      <a:endParaRPr/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2100"/>
                        <a:buFont typeface="Noto Sans Symbols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675" marB="4567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4" name="Google Shape;174;p23"/>
          <p:cNvSpPr/>
          <p:nvPr/>
        </p:nvSpPr>
        <p:spPr>
          <a:xfrm>
            <a:off x="457200" y="1600200"/>
            <a:ext cx="8153400" cy="1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33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•"/>
            </a:pPr>
            <a:r>
              <a:rPr b="1" i="0" lang="en-US" sz="2800" u="none" cap="none" strike="noStrike">
                <a:solidFill>
                  <a:srgbClr val="FF0000"/>
                </a:solidFill>
                <a:latin typeface="Rosarivo"/>
                <a:ea typeface="Rosarivo"/>
                <a:cs typeface="Rosarivo"/>
                <a:sym typeface="Rosarivo"/>
              </a:rPr>
              <a:t>According to the rule of 72, if you earn 11% interest on a $5,000 investment, how long will it take you to double your money?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Another Example</a:t>
            </a:r>
            <a:endParaRPr/>
          </a:p>
        </p:txBody>
      </p:sp>
      <p:sp>
        <p:nvSpPr>
          <p:cNvPr id="181" name="Google Shape;181;p24"/>
          <p:cNvSpPr txBox="1"/>
          <p:nvPr>
            <p:ph idx="1" type="body"/>
          </p:nvPr>
        </p:nvSpPr>
        <p:spPr>
          <a:xfrm>
            <a:off x="457200" y="1600200"/>
            <a:ext cx="7923213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rPr lang="en-US"/>
              <a:t>The average stock market return </a:t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rPr lang="en-US"/>
              <a:t>since 1926 has been 11%</a:t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  <a:p>
            <a:pPr indent="-342900" lvl="0" marL="34290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  <a:p>
            <a:pPr indent="-342900" lvl="0" marL="34290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  <a:p>
            <a:pPr indent="-342900" lvl="0" marL="34290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rPr lang="en-US"/>
              <a:t>Therefore, every 6.5 years an individual’s investment in the stock market has doubled</a:t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400"/>
          </a:p>
        </p:txBody>
      </p:sp>
      <p:graphicFrame>
        <p:nvGraphicFramePr>
          <p:cNvPr id="182" name="Google Shape;182;p24"/>
          <p:cNvGraphicFramePr/>
          <p:nvPr/>
        </p:nvGraphicFramePr>
        <p:xfrm>
          <a:off x="533400" y="3124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{6692A624-DF92-4E02-9A58-B81E79A99A1C}</a:tableStyleId>
              </a:tblPr>
              <a:tblGrid>
                <a:gridCol w="2692400"/>
                <a:gridCol w="476250"/>
                <a:gridCol w="4908550"/>
              </a:tblGrid>
              <a:tr h="368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72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=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6.5 years to double investment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Rosarivo"/>
                          <a:ea typeface="Rosarivo"/>
                          <a:cs typeface="Rosarivo"/>
                          <a:sym typeface="Rosarivo"/>
                        </a:rPr>
                        <a:t>11%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Rosarivo"/>
                        <a:ea typeface="Rosarivo"/>
                        <a:cs typeface="Rosarivo"/>
                        <a:sym typeface="Rosarivo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vel">
  <a:themeElements>
    <a:clrScheme name="Custom 1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0000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